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embeddedFontLst>
    <p:embeddedFont>
      <p:font typeface="Cutive" panose="020B0604020202020204" charset="0"/>
      <p:regular r:id="rId13"/>
    </p:embeddedFont>
    <p:embeddedFont>
      <p:font typeface="Calibri" panose="020F050202020403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Teacher models how to create an bird’s eye view map of an imaginary place. </a:t>
            </a:r>
            <a:r>
              <a:rPr lang="en-US">
                <a:solidFill>
                  <a:srgbClr val="1D1D1D"/>
                </a:solidFill>
              </a:rPr>
              <a:t>Reinforce the idea that even though their maps are coming from their imagination, they must be realistic and include, at least, the four bodies of water that were modeled. While modeling, review the properties of a bird’s-eye-view map.</a:t>
            </a:r>
            <a:endParaRPr sz="1200" b="0" i="0" u="none" strike="noStrike" cap="none">
              <a:solidFill>
                <a:schemeClr val="dk1"/>
              </a:solidFill>
              <a:latin typeface="Calibri"/>
              <a:ea typeface="Calibri"/>
              <a:cs typeface="Calibri"/>
              <a:sym typeface="Calibri"/>
            </a:endParaRPr>
          </a:p>
        </p:txBody>
      </p:sp>
      <p:sp>
        <p:nvSpPr>
          <p:cNvPr id="150" name="Google Shape;15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1D1D1D"/>
                </a:solidFill>
                <a:latin typeface="Calibri"/>
                <a:ea typeface="Calibri"/>
                <a:cs typeface="Calibri"/>
                <a:sym typeface="Calibri"/>
              </a:rPr>
              <a:t>Students begin by observing an image of the Earth from afar. (for this part of the lesson a powerpoint with the images has been provided, however, feel free to use other resources: a globe, Google Earth, etc.) </a:t>
            </a:r>
            <a:endParaRPr sz="1200" b="0" i="0" u="none" strike="noStrike" cap="none">
              <a:solidFill>
                <a:srgbClr val="1D1D1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rgbClr val="1D1D1D"/>
                </a:solidFill>
                <a:latin typeface="Calibri"/>
                <a:ea typeface="Calibri"/>
                <a:cs typeface="Calibri"/>
                <a:sym typeface="Calibri"/>
              </a:rPr>
              <a:t>Teacher says: “What do the blue parts of the Earth represent?” [The blue parts represent the Earth’s water]</a:t>
            </a:r>
            <a:endParaRPr sz="1200" b="0" i="0" u="none" strike="noStrike" cap="none">
              <a:solidFill>
                <a:srgbClr val="1D1D1D"/>
              </a:solidFill>
              <a:latin typeface="Calibri"/>
              <a:ea typeface="Calibri"/>
              <a:cs typeface="Calibri"/>
              <a:sym typeface="Calibri"/>
            </a:endParaRPr>
          </a:p>
          <a:p>
            <a:pPr marL="0" marR="0" lvl="0" indent="0" algn="l" rtl="0">
              <a:lnSpc>
                <a:spcPct val="100000"/>
              </a:lnSpc>
              <a:spcBef>
                <a:spcPts val="1200"/>
              </a:spcBef>
              <a:spcAft>
                <a:spcPts val="1200"/>
              </a:spcAft>
              <a:buClr>
                <a:schemeClr val="dk1"/>
              </a:buClr>
              <a:buSzPts val="1100"/>
              <a:buFont typeface="Arial"/>
              <a:buNone/>
            </a:pPr>
            <a:r>
              <a:rPr lang="en-US" sz="1200" b="0" i="0" u="none" strike="noStrike" cap="none">
                <a:solidFill>
                  <a:srgbClr val="1D1D1D"/>
                </a:solidFill>
                <a:latin typeface="Calibri"/>
                <a:ea typeface="Calibri"/>
                <a:cs typeface="Calibri"/>
                <a:sym typeface="Calibri"/>
              </a:rPr>
              <a:t>Students are then asked to look for patterns in the Earth’s water, noting that similar patterns represent “bodies of water” with similar properties that scientists have given names to.  As they look for patterns they should be thinking about any official names of bodies of water that they already know.  After a minute of independent thinking students should turn and talk with their neighbors about what they notice.  Once student discussion ends, share-out as a whole group while recording student thinking.</a:t>
            </a:r>
            <a:endParaRPr sz="1200" b="0" i="0" u="none" strike="noStrike" cap="none">
              <a:solidFill>
                <a:schemeClr val="dk1"/>
              </a:solidFill>
              <a:latin typeface="Calibri"/>
              <a:ea typeface="Calibri"/>
              <a:cs typeface="Calibri"/>
              <a:sym typeface="Calibri"/>
            </a:endParaRPr>
          </a:p>
        </p:txBody>
      </p:sp>
      <p:sp>
        <p:nvSpPr>
          <p:cNvPr id="93" name="Google Shape;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is a lake? How would you describe a lake? What surrounds the lake?”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b="0" i="1" u="none" strike="noStrike" cap="none">
                <a:solidFill>
                  <a:srgbClr val="1D1D1D"/>
                </a:solidFill>
                <a:latin typeface="Calibri"/>
                <a:ea typeface="Calibri"/>
                <a:cs typeface="Calibri"/>
                <a:sym typeface="Calibri"/>
              </a:rPr>
              <a:t>Lakes and Ponds: </a:t>
            </a:r>
            <a:r>
              <a:rPr lang="en-US" sz="1200" b="0" i="1" u="none" strike="noStrike" cap="none">
                <a:solidFill>
                  <a:srgbClr val="333333"/>
                </a:solidFill>
                <a:latin typeface="Calibri"/>
                <a:ea typeface="Calibri"/>
                <a:cs typeface="Calibri"/>
                <a:sym typeface="Calibri"/>
              </a:rPr>
              <a:t>Lakes or ponds are fully surrounded by land. They are often fed by streams or rivers and their source can also be a spring from an aquifer. Lakes, like rivers, can also supply drinking water to nearby cities. Many lakes and ponds are freshwater bodies of water, but some of the largest are saltwater.</a:t>
            </a:r>
            <a:r>
              <a:rPr lang="en-US" sz="1200" b="0" i="1" u="none" strike="noStrike" cap="none">
                <a:solidFill>
                  <a:srgbClr val="1D1D1D"/>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100" name="Google Shape;10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is a river? How would you describe a river? How is a river different from a lake?”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b="0" i="1" u="none" strike="noStrike" cap="none">
                <a:solidFill>
                  <a:srgbClr val="1D1D1D"/>
                </a:solidFill>
                <a:latin typeface="Calibri"/>
                <a:ea typeface="Calibri"/>
                <a:cs typeface="Calibri"/>
                <a:sym typeface="Calibri"/>
              </a:rPr>
              <a:t>Rivers: </a:t>
            </a:r>
            <a:r>
              <a:rPr lang="en-US" sz="1200" b="0" i="1" u="none" strike="noStrike" cap="none">
                <a:solidFill>
                  <a:srgbClr val="222222"/>
                </a:solidFill>
                <a:highlight>
                  <a:srgbClr val="FFFFFF"/>
                </a:highlight>
                <a:latin typeface="Calibri"/>
                <a:ea typeface="Calibri"/>
                <a:cs typeface="Calibri"/>
                <a:sym typeface="Calibri"/>
              </a:rPr>
              <a:t>A river is a flowing, moving stream of water. Usually a river feeds water into an ocean, lake, pond, or even another river. Rivers can vary in size and there is no hard definition or rule on how big a flow of water must be to be categorized as a river.</a:t>
            </a:r>
            <a:endParaRPr sz="1200" b="0" i="0" u="none" strike="noStrike" cap="none">
              <a:solidFill>
                <a:schemeClr val="dk1"/>
              </a:solidFill>
              <a:latin typeface="Calibri"/>
              <a:ea typeface="Calibri"/>
              <a:cs typeface="Calibri"/>
              <a:sym typeface="Calibri"/>
            </a:endParaRPr>
          </a:p>
        </p:txBody>
      </p:sp>
      <p:sp>
        <p:nvSpPr>
          <p:cNvPr id="106" name="Google Shape;10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is a pond?  What do you see? How would you describe a pond? What makes a pond different from a lake and river?”</a:t>
            </a:r>
            <a:endParaRPr sz="1200" b="0" i="0" u="none" strike="noStrike" cap="none">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b="1" i="1">
              <a:solidFill>
                <a:srgbClr val="1D1D1D"/>
              </a:solidFill>
            </a:endParaRPr>
          </a:p>
          <a:p>
            <a:pPr marL="0" lvl="0" indent="0" algn="l" rtl="0">
              <a:lnSpc>
                <a:spcPct val="115000"/>
              </a:lnSpc>
              <a:spcBef>
                <a:spcPts val="0"/>
              </a:spcBef>
              <a:spcAft>
                <a:spcPts val="0"/>
              </a:spcAft>
              <a:buClr>
                <a:schemeClr val="dk1"/>
              </a:buClr>
              <a:buSzPts val="1100"/>
              <a:buFont typeface="Arial"/>
              <a:buNone/>
            </a:pPr>
            <a:r>
              <a:rPr lang="en-US" i="1">
                <a:solidFill>
                  <a:srgbClr val="1D1D1D"/>
                </a:solidFill>
              </a:rPr>
              <a:t>Lakes and Ponds: </a:t>
            </a:r>
            <a:r>
              <a:rPr lang="en-US" i="1">
                <a:solidFill>
                  <a:srgbClr val="333333"/>
                </a:solidFill>
              </a:rPr>
              <a:t>Lakes or ponds are fully surrounded by land. They are often fed by streams or rivers and their source can also be a spring from an aquifer (an underground source of water). Lakes, like rivers, can also supply drinking water to nearby towns and cities. Many lakes and ponds are freshwater bodies of water, but some of the largest lakes are saltwater.</a:t>
            </a:r>
            <a:endParaRPr/>
          </a:p>
        </p:txBody>
      </p:sp>
      <p:sp>
        <p:nvSpPr>
          <p:cNvPr id="112" name="Google Shape;11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is an ocean? How would you describe an ocean? How is an ocean different from the other bodies of water? *What patterns did you notice from looking at the photographs? How can you describe each body of water?”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rgbClr val="1D1D1D"/>
                </a:solidFill>
                <a:latin typeface="Calibri"/>
                <a:ea typeface="Calibri"/>
                <a:cs typeface="Calibri"/>
                <a:sym typeface="Calibri"/>
              </a:rPr>
              <a:t>Oceans: The largest bodies of water on Earth.  Although we do name the different regions of the ocean - Pacific, Atlantic, Indian, Arctic, and Southern - it is really just one large contiguous body of water.</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333333"/>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333333"/>
                </a:solidFill>
                <a:latin typeface="Calibri"/>
                <a:ea typeface="Calibri"/>
                <a:cs typeface="Calibri"/>
                <a:sym typeface="Calibri"/>
              </a:rPr>
              <a:t>Teacher says: “Those are the four main bodies of water you need to include in your birds-eye-view map.  However, there are many other kinds of bodies of water - can you think of any others?”  Discuss and record student responses. (This part of the lesson works particularly well if the teacher has the ability to show extra student responses, such as by searching for them online and putting images up on a board)</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9" name="Google Shape;11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Teacher says: “Today, you will be making bird</a:t>
            </a:r>
            <a:r>
              <a:rPr lang="en-US"/>
              <a:t>’</a:t>
            </a:r>
            <a:r>
              <a:rPr lang="en-US" sz="1200" b="0" i="0" u="none" strike="noStrike" cap="none">
                <a:solidFill>
                  <a:schemeClr val="dk1"/>
                </a:solidFill>
                <a:latin typeface="Calibri"/>
                <a:ea typeface="Calibri"/>
                <a:cs typeface="Calibri"/>
                <a:sym typeface="Calibri"/>
              </a:rPr>
              <a:t>s-eye-view maps of a part of the world that you are creating out of your imagination, that focuses on the bodies of water.  First, we need to learn the properties of a few really important bodies of water, and what they look like.”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city is this? What does the “green” represent? What does the “blue” represent? What does </a:t>
            </a:r>
            <a:r>
              <a:rPr lang="en-US"/>
              <a:t>a bird’s eye view mean?”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The teacher then models how to recognize the properties of four main bodies of water: oceans, lakes, ponds, and rivers.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26" name="Google Shape;12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Now you’re going to create a bird’s-eye-view map of a part of the world you are creating out of your imagination.  Your map must include the four major bodies of water we just reviewed, but can include other bodies of water and landforms as well.  Before we start, let’s review the properties of a bird’s-eye-view map.”</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Materials: Grid Paper (or any other template of your choice)</a:t>
            </a:r>
            <a:endParaRPr sz="1200" b="0" i="0" u="none" strike="noStrike" cap="none">
              <a:solidFill>
                <a:schemeClr val="dk1"/>
              </a:solidFill>
              <a:latin typeface="Calibri"/>
              <a:ea typeface="Calibri"/>
              <a:cs typeface="Calibri"/>
              <a:sym typeface="Calibri"/>
            </a:endParaRPr>
          </a:p>
        </p:txBody>
      </p:sp>
      <p:sp>
        <p:nvSpPr>
          <p:cNvPr id="133" name="Google Shape;13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At the end of student work time, instruct students that they will be doing a “gallery walk”/ “museum share”, so just like at a museum they need to make sure their maps are properly on display by labeling their maps with a title and the name of the map engineer and making sure their workspaces are clean and organized.</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Students then participate in a gallery walk, where they can leave feedback comments on sticky-notes on their peers maps.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At the end of the gallery walk students return to their own maps, read any feedback comments, and then come to the rug for a final debrief.</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Debrief Questions: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patterns/themes do we notice about the maps in our gallery?</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bodies of water (besides the main four) did people include in our maps?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Investigative Phenomenon Preview Questions: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Does the water in each body of water stay in that body of water? (For example, does the water in a river, stay in a river?)</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If the water does move, then how does it move from one place to another?</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44" name="Google Shape;14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3" name="Google Shape;43;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685800" y="-2"/>
            <a:ext cx="7772400" cy="2761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44061"/>
              </a:buClr>
              <a:buSzPts val="4400"/>
              <a:buFont typeface="Cutive"/>
              <a:buNone/>
            </a:pPr>
            <a:r>
              <a:rPr lang="en-US" sz="5400" b="0" i="0" u="none" strike="noStrike" cap="none">
                <a:solidFill>
                  <a:srgbClr val="000000"/>
                </a:solidFill>
                <a:latin typeface="Calibri"/>
                <a:ea typeface="Calibri"/>
                <a:cs typeface="Calibri"/>
                <a:sym typeface="Calibri"/>
              </a:rPr>
              <a:t>Where do we find water on earth?</a:t>
            </a:r>
            <a:endParaRPr sz="5400" b="0" i="0" u="none" strike="noStrike" cap="none">
              <a:solidFill>
                <a:srgbClr val="000000"/>
              </a:solidFill>
              <a:latin typeface="Calibri"/>
              <a:ea typeface="Calibri"/>
              <a:cs typeface="Calibri"/>
              <a:sym typeface="Calibri"/>
            </a:endParaRPr>
          </a:p>
        </p:txBody>
      </p:sp>
      <p:pic>
        <p:nvPicPr>
          <p:cNvPr id="89" name="Google Shape;89;p13" descr="638831main_globe_east_2048.jpg"/>
          <p:cNvPicPr preferRelativeResize="0"/>
          <p:nvPr/>
        </p:nvPicPr>
        <p:blipFill rotWithShape="1">
          <a:blip r:embed="rId3">
            <a:alphaModFix/>
          </a:blip>
          <a:srcRect/>
          <a:stretch/>
        </p:blipFill>
        <p:spPr>
          <a:xfrm>
            <a:off x="2217075" y="2353900"/>
            <a:ext cx="4691850" cy="4188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2" descr="gridpaper.pdf"/>
          <p:cNvPicPr preferRelativeResize="0"/>
          <p:nvPr/>
        </p:nvPicPr>
        <p:blipFill rotWithShape="1">
          <a:blip r:embed="rId3">
            <a:alphaModFix/>
          </a:blip>
          <a:srcRect/>
          <a:stretch/>
        </p:blipFill>
        <p:spPr>
          <a:xfrm>
            <a:off x="1689100" y="0"/>
            <a:ext cx="5765242" cy="6857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54061"/>
              </a:buClr>
              <a:buSzPts val="3200"/>
              <a:buFont typeface="Cutive"/>
              <a:buNone/>
            </a:pPr>
            <a:r>
              <a:rPr lang="en-US" sz="3200" b="0" i="0" u="none" strike="noStrike" cap="none">
                <a:solidFill>
                  <a:srgbClr val="000000"/>
                </a:solidFill>
                <a:latin typeface="Calibri"/>
                <a:ea typeface="Calibri"/>
                <a:cs typeface="Calibri"/>
                <a:sym typeface="Calibri"/>
              </a:rPr>
              <a:t>Let’s observe the planet Earth. What do you notice? What colors do you see?</a:t>
            </a:r>
            <a:endParaRPr sz="3200" b="0" i="0" u="none" strike="noStrike" cap="none">
              <a:solidFill>
                <a:srgbClr val="000000"/>
              </a:solidFill>
              <a:latin typeface="Calibri"/>
              <a:ea typeface="Calibri"/>
              <a:cs typeface="Calibri"/>
              <a:sym typeface="Calibri"/>
            </a:endParaRPr>
          </a:p>
        </p:txBody>
      </p:sp>
      <p:pic>
        <p:nvPicPr>
          <p:cNvPr id="96" name="Google Shape;96;p14" descr="710N5qbSj+L._SX425_.jpg"/>
          <p:cNvPicPr preferRelativeResize="0"/>
          <p:nvPr/>
        </p:nvPicPr>
        <p:blipFill rotWithShape="1">
          <a:blip r:embed="rId3">
            <a:alphaModFix/>
          </a:blip>
          <a:srcRect/>
          <a:stretch/>
        </p:blipFill>
        <p:spPr>
          <a:xfrm>
            <a:off x="4572000" y="2203375"/>
            <a:ext cx="4570500" cy="4110525"/>
          </a:xfrm>
          <a:prstGeom prst="rect">
            <a:avLst/>
          </a:prstGeom>
          <a:noFill/>
          <a:ln>
            <a:noFill/>
          </a:ln>
        </p:spPr>
      </p:pic>
      <p:pic>
        <p:nvPicPr>
          <p:cNvPr id="97" name="Google Shape;97;p14"/>
          <p:cNvPicPr preferRelativeResize="0"/>
          <p:nvPr/>
        </p:nvPicPr>
        <p:blipFill>
          <a:blip r:embed="rId4">
            <a:alphaModFix/>
          </a:blip>
          <a:stretch>
            <a:fillRect/>
          </a:stretch>
        </p:blipFill>
        <p:spPr>
          <a:xfrm>
            <a:off x="0" y="1916262"/>
            <a:ext cx="4570500" cy="46847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54061"/>
              </a:buClr>
              <a:buSzPts val="3200"/>
              <a:buFont typeface="Cutive"/>
              <a:buNone/>
            </a:pPr>
            <a:r>
              <a:rPr lang="en-US" sz="3200" b="0" i="0" u="none" strike="noStrike" cap="none">
                <a:solidFill>
                  <a:srgbClr val="254061"/>
                </a:solidFill>
                <a:latin typeface="Calibri"/>
                <a:ea typeface="Calibri"/>
                <a:cs typeface="Calibri"/>
                <a:sym typeface="Calibri"/>
              </a:rPr>
              <a:t>A lake is a larger body of fresh or saltwater surrounded by land. </a:t>
            </a:r>
            <a:endParaRPr sz="3200" b="0" i="0" u="none" strike="noStrike" cap="none">
              <a:solidFill>
                <a:srgbClr val="254061"/>
              </a:solidFill>
              <a:latin typeface="Calibri"/>
              <a:ea typeface="Calibri"/>
              <a:cs typeface="Calibri"/>
              <a:sym typeface="Calibri"/>
            </a:endParaRPr>
          </a:p>
        </p:txBody>
      </p:sp>
      <p:pic>
        <p:nvPicPr>
          <p:cNvPr id="103" name="Google Shape;103;p15" descr="330px-Lac_Peyto_(4).jpg"/>
          <p:cNvPicPr preferRelativeResize="0">
            <a:picLocks noGrp="1"/>
          </p:cNvPicPr>
          <p:nvPr>
            <p:ph type="body" idx="1"/>
          </p:nvPr>
        </p:nvPicPr>
        <p:blipFill rotWithShape="1">
          <a:blip r:embed="rId3">
            <a:alphaModFix/>
          </a:blip>
          <a:srcRect t="13410" b="13410"/>
          <a:stretch/>
        </p:blipFill>
        <p:spPr>
          <a:xfrm>
            <a:off x="457200" y="1600200"/>
            <a:ext cx="8229600" cy="45259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54061"/>
              </a:buClr>
              <a:buSzPts val="3200"/>
              <a:buFont typeface="Cutive"/>
              <a:buNone/>
            </a:pPr>
            <a:r>
              <a:rPr lang="en-US" sz="3200" b="0" i="0" u="none" strike="noStrike" cap="none">
                <a:solidFill>
                  <a:srgbClr val="254061"/>
                </a:solidFill>
                <a:latin typeface="Calibri"/>
                <a:ea typeface="Calibri"/>
                <a:cs typeface="Calibri"/>
                <a:sym typeface="Calibri"/>
              </a:rPr>
              <a:t>A river is a natural stream of water that may flow into a lake or ocean. </a:t>
            </a:r>
            <a:endParaRPr sz="3200" b="0" i="0" u="none" strike="noStrike" cap="none">
              <a:solidFill>
                <a:srgbClr val="254061"/>
              </a:solidFill>
              <a:latin typeface="Calibri"/>
              <a:ea typeface="Calibri"/>
              <a:cs typeface="Calibri"/>
              <a:sym typeface="Calibri"/>
            </a:endParaRPr>
          </a:p>
        </p:txBody>
      </p:sp>
      <p:pic>
        <p:nvPicPr>
          <p:cNvPr id="109" name="Google Shape;109;p16" descr="p03v9b0v.jpg"/>
          <p:cNvPicPr preferRelativeResize="0">
            <a:picLocks noGrp="1"/>
          </p:cNvPicPr>
          <p:nvPr>
            <p:ph type="body" idx="1"/>
          </p:nvPr>
        </p:nvPicPr>
        <p:blipFill rotWithShape="1">
          <a:blip r:embed="rId3">
            <a:alphaModFix/>
          </a:blip>
          <a:srcRect l="4542" r="4541"/>
          <a:stretch/>
        </p:blipFill>
        <p:spPr>
          <a:xfrm>
            <a:off x="457200" y="1600200"/>
            <a:ext cx="8229600" cy="45259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54061"/>
              </a:buClr>
              <a:buSzPts val="2800"/>
              <a:buFont typeface="Cutive"/>
              <a:buNone/>
            </a:pPr>
            <a:r>
              <a:rPr lang="en-US" sz="2800" b="0" i="0" u="none" strike="noStrike" cap="none">
                <a:solidFill>
                  <a:srgbClr val="254061"/>
                </a:solidFill>
                <a:latin typeface="Calibri"/>
                <a:ea typeface="Calibri"/>
                <a:cs typeface="Calibri"/>
                <a:sym typeface="Calibri"/>
              </a:rPr>
              <a:t>A pond is a body of standing water, either natural or artificial, that is usually smaller than a lake.</a:t>
            </a:r>
            <a:endParaRPr sz="2800" b="0" i="0" u="none" strike="noStrike" cap="none">
              <a:solidFill>
                <a:srgbClr val="254061"/>
              </a:solidFill>
              <a:latin typeface="Calibri"/>
              <a:ea typeface="Calibri"/>
              <a:cs typeface="Calibri"/>
              <a:sym typeface="Calibri"/>
            </a:endParaRPr>
          </a:p>
        </p:txBody>
      </p:sp>
      <p:pic>
        <p:nvPicPr>
          <p:cNvPr id="115" name="Google Shape;115;p17" descr="2013_08052013jaug0070.JPG"/>
          <p:cNvPicPr preferRelativeResize="0">
            <a:picLocks noGrp="1"/>
          </p:cNvPicPr>
          <p:nvPr>
            <p:ph type="body" idx="1"/>
          </p:nvPr>
        </p:nvPicPr>
        <p:blipFill rotWithShape="1">
          <a:blip r:embed="rId3">
            <a:alphaModFix/>
          </a:blip>
          <a:srcRect t="13335" b="13336"/>
          <a:stretch/>
        </p:blipFill>
        <p:spPr>
          <a:xfrm>
            <a:off x="457200" y="1600200"/>
            <a:ext cx="8229600" cy="45259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54061"/>
              </a:buClr>
              <a:buSzPts val="3200"/>
              <a:buFont typeface="Cutive"/>
              <a:buNone/>
            </a:pPr>
            <a:r>
              <a:rPr lang="en-US" sz="3200" b="0" i="0" u="none" strike="noStrike" cap="none">
                <a:solidFill>
                  <a:srgbClr val="254061"/>
                </a:solidFill>
                <a:latin typeface="Calibri"/>
                <a:ea typeface="Calibri"/>
                <a:cs typeface="Calibri"/>
                <a:sym typeface="Calibri"/>
              </a:rPr>
              <a:t>An ocean is a large body of saltwater that surrounds a continent. </a:t>
            </a:r>
            <a:endParaRPr sz="3200" b="0" i="0" u="none" strike="noStrike" cap="none">
              <a:solidFill>
                <a:srgbClr val="254061"/>
              </a:solidFill>
              <a:latin typeface="Calibri"/>
              <a:ea typeface="Calibri"/>
              <a:cs typeface="Calibri"/>
              <a:sym typeface="Calibri"/>
            </a:endParaRPr>
          </a:p>
        </p:txBody>
      </p:sp>
      <p:pic>
        <p:nvPicPr>
          <p:cNvPr id="122" name="Google Shape;122;p18" descr="World-Map-58c186133df78c353c28a61e.jpg"/>
          <p:cNvPicPr preferRelativeResize="0">
            <a:picLocks noGrp="1"/>
          </p:cNvPicPr>
          <p:nvPr>
            <p:ph type="body" idx="1"/>
          </p:nvPr>
        </p:nvPicPr>
        <p:blipFill rotWithShape="1">
          <a:blip r:embed="rId3">
            <a:alphaModFix/>
          </a:blip>
          <a:srcRect t="8753" b="8753"/>
          <a:stretch/>
        </p:blipFill>
        <p:spPr>
          <a:xfrm>
            <a:off x="457200" y="1600200"/>
            <a:ext cx="8229600" cy="45259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54061"/>
              </a:buClr>
              <a:buSzPts val="2520"/>
              <a:buFont typeface="Cutive"/>
              <a:buNone/>
            </a:pPr>
            <a:r>
              <a:rPr lang="en-US" sz="3200" b="1" i="0" u="none" strike="noStrike" cap="none">
                <a:solidFill>
                  <a:srgbClr val="254061"/>
                </a:solidFill>
                <a:latin typeface="Calibri"/>
                <a:ea typeface="Calibri"/>
                <a:cs typeface="Calibri"/>
                <a:sym typeface="Calibri"/>
              </a:rPr>
              <a:t>Activity: </a:t>
            </a:r>
            <a:r>
              <a:rPr lang="en-US" sz="3200" b="0" i="0" u="none" strike="noStrike" cap="none">
                <a:solidFill>
                  <a:srgbClr val="254061"/>
                </a:solidFill>
                <a:latin typeface="Calibri"/>
                <a:ea typeface="Calibri"/>
                <a:cs typeface="Calibri"/>
                <a:sym typeface="Calibri"/>
              </a:rPr>
              <a:t>Create your own Bird</a:t>
            </a:r>
            <a:r>
              <a:rPr lang="en-US" sz="3200">
                <a:solidFill>
                  <a:srgbClr val="254061"/>
                </a:solidFill>
              </a:rPr>
              <a:t>’</a:t>
            </a:r>
            <a:r>
              <a:rPr lang="en-US" sz="3200" b="0" i="0" u="none" strike="noStrike" cap="none">
                <a:solidFill>
                  <a:srgbClr val="254061"/>
                </a:solidFill>
                <a:latin typeface="Calibri"/>
                <a:ea typeface="Calibri"/>
                <a:cs typeface="Calibri"/>
                <a:sym typeface="Calibri"/>
              </a:rPr>
              <a:t>s Eye View Map!</a:t>
            </a:r>
            <a:br>
              <a:rPr lang="en-US" sz="3200" b="0" i="0" u="none" strike="noStrike" cap="none">
                <a:solidFill>
                  <a:srgbClr val="254061"/>
                </a:solidFill>
                <a:latin typeface="Calibri"/>
                <a:ea typeface="Calibri"/>
                <a:cs typeface="Calibri"/>
                <a:sym typeface="Calibri"/>
              </a:rPr>
            </a:br>
            <a:r>
              <a:rPr lang="en-US" sz="3200" b="0" i="0" u="none" strike="noStrike" cap="none">
                <a:solidFill>
                  <a:srgbClr val="254061"/>
                </a:solidFill>
                <a:latin typeface="Calibri"/>
                <a:ea typeface="Calibri"/>
                <a:cs typeface="Calibri"/>
                <a:sym typeface="Calibri"/>
              </a:rPr>
              <a:t>What does “bird</a:t>
            </a:r>
            <a:r>
              <a:rPr lang="en-US" sz="3200">
                <a:solidFill>
                  <a:srgbClr val="254061"/>
                </a:solidFill>
              </a:rPr>
              <a:t>’</a:t>
            </a:r>
            <a:r>
              <a:rPr lang="en-US" sz="3200" b="0" i="0" u="none" strike="noStrike" cap="none">
                <a:solidFill>
                  <a:srgbClr val="254061"/>
                </a:solidFill>
                <a:latin typeface="Calibri"/>
                <a:ea typeface="Calibri"/>
                <a:cs typeface="Calibri"/>
                <a:sym typeface="Calibri"/>
              </a:rPr>
              <a:t>s eye” mean?</a:t>
            </a:r>
            <a:endParaRPr sz="3200" b="0" i="0" u="none" strike="noStrike" cap="none">
              <a:solidFill>
                <a:srgbClr val="254061"/>
              </a:solidFill>
              <a:latin typeface="Calibri"/>
              <a:ea typeface="Calibri"/>
              <a:cs typeface="Calibri"/>
              <a:sym typeface="Calibri"/>
            </a:endParaRPr>
          </a:p>
        </p:txBody>
      </p:sp>
      <p:pic>
        <p:nvPicPr>
          <p:cNvPr id="129" name="Google Shape;129;p19" descr="cq5dam.web.4256.2832.jpeg"/>
          <p:cNvPicPr preferRelativeResize="0">
            <a:picLocks noGrp="1"/>
          </p:cNvPicPr>
          <p:nvPr>
            <p:ph type="body" idx="1"/>
          </p:nvPr>
        </p:nvPicPr>
        <p:blipFill rotWithShape="1">
          <a:blip r:embed="rId3">
            <a:alphaModFix/>
          </a:blip>
          <a:srcRect t="8675" b="8675"/>
          <a:stretch/>
        </p:blipFill>
        <p:spPr>
          <a:xfrm>
            <a:off x="457200" y="1600200"/>
            <a:ext cx="8229600" cy="45259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457200" y="110446"/>
            <a:ext cx="8229600" cy="113207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54061"/>
              </a:buClr>
              <a:buSzPts val="2520"/>
              <a:buFont typeface="Cutive"/>
              <a:buNone/>
            </a:pPr>
            <a:r>
              <a:rPr lang="en-US" sz="2520" b="1" i="0" u="none" strike="noStrike" cap="none">
                <a:solidFill>
                  <a:srgbClr val="254061"/>
                </a:solidFill>
                <a:latin typeface="Cutive"/>
                <a:ea typeface="Cutive"/>
                <a:cs typeface="Cutive"/>
                <a:sym typeface="Cutive"/>
              </a:rPr>
              <a:t/>
            </a:r>
            <a:br>
              <a:rPr lang="en-US" sz="2520" b="1" i="0" u="none" strike="noStrike" cap="none">
                <a:solidFill>
                  <a:srgbClr val="254061"/>
                </a:solidFill>
                <a:latin typeface="Cutive"/>
                <a:ea typeface="Cutive"/>
                <a:cs typeface="Cutive"/>
                <a:sym typeface="Cutive"/>
              </a:rPr>
            </a:br>
            <a:r>
              <a:rPr lang="en-US" sz="3200" b="1" i="0" u="none" strike="noStrike" cap="none">
                <a:solidFill>
                  <a:srgbClr val="254061"/>
                </a:solidFill>
                <a:latin typeface="Calibri"/>
                <a:ea typeface="Calibri"/>
                <a:cs typeface="Calibri"/>
                <a:sym typeface="Calibri"/>
              </a:rPr>
              <a:t>Activity: </a:t>
            </a:r>
            <a:r>
              <a:rPr lang="en-US" sz="3200" b="0" i="0" u="none" strike="noStrike" cap="none">
                <a:solidFill>
                  <a:srgbClr val="000000"/>
                </a:solidFill>
                <a:latin typeface="Calibri"/>
                <a:ea typeface="Calibri"/>
                <a:cs typeface="Calibri"/>
                <a:sym typeface="Calibri"/>
              </a:rPr>
              <a:t>Create your own Bird</a:t>
            </a:r>
            <a:r>
              <a:rPr lang="en-US" sz="3200">
                <a:solidFill>
                  <a:srgbClr val="000000"/>
                </a:solidFill>
              </a:rPr>
              <a:t>’</a:t>
            </a:r>
            <a:r>
              <a:rPr lang="en-US" sz="3200" b="0" i="0" u="none" strike="noStrike" cap="none">
                <a:solidFill>
                  <a:srgbClr val="000000"/>
                </a:solidFill>
                <a:latin typeface="Calibri"/>
                <a:ea typeface="Calibri"/>
                <a:cs typeface="Calibri"/>
                <a:sym typeface="Calibri"/>
              </a:rPr>
              <a:t>s Eye View Map!</a:t>
            </a:r>
            <a:r>
              <a:rPr lang="en-US" sz="3200" b="0" i="0" u="none" strike="noStrike" cap="none">
                <a:solidFill>
                  <a:srgbClr val="254061"/>
                </a:solidFill>
                <a:latin typeface="Calibri"/>
                <a:ea typeface="Calibri"/>
                <a:cs typeface="Calibri"/>
                <a:sym typeface="Calibri"/>
              </a:rPr>
              <a:t/>
            </a:r>
            <a:br>
              <a:rPr lang="en-US" sz="3200" b="0" i="0" u="none" strike="noStrike" cap="none">
                <a:solidFill>
                  <a:srgbClr val="254061"/>
                </a:solidFill>
                <a:latin typeface="Calibri"/>
                <a:ea typeface="Calibri"/>
                <a:cs typeface="Calibri"/>
                <a:sym typeface="Calibri"/>
              </a:rPr>
            </a:br>
            <a:endParaRPr sz="3200" b="0" i="0" u="none" strike="noStrike" cap="none">
              <a:solidFill>
                <a:srgbClr val="254061"/>
              </a:solidFill>
              <a:latin typeface="Calibri"/>
              <a:ea typeface="Calibri"/>
              <a:cs typeface="Calibri"/>
              <a:sym typeface="Calibri"/>
            </a:endParaRPr>
          </a:p>
        </p:txBody>
      </p:sp>
      <p:sp>
        <p:nvSpPr>
          <p:cNvPr id="136" name="Google Shape;136;p2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54061"/>
              </a:buClr>
              <a:buSzPts val="2400"/>
              <a:buFont typeface="Arial"/>
              <a:buNone/>
            </a:pPr>
            <a:r>
              <a:rPr lang="en-US" sz="3600" b="0" i="0" u="none" strike="noStrike" cap="none">
                <a:solidFill>
                  <a:srgbClr val="000000"/>
                </a:solidFill>
              </a:rPr>
              <a:t>Map Criteria:</a:t>
            </a:r>
            <a:endParaRPr sz="3600" b="0" i="0" u="none" strike="noStrike" cap="none">
              <a:solidFill>
                <a:srgbClr val="000000"/>
              </a:solidFill>
            </a:endParaRPr>
          </a:p>
        </p:txBody>
      </p:sp>
      <p:sp>
        <p:nvSpPr>
          <p:cNvPr id="137" name="Google Shape;137;p2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61950" algn="l" rtl="0">
              <a:lnSpc>
                <a:spcPct val="100000"/>
              </a:lnSpc>
              <a:spcBef>
                <a:spcPts val="0"/>
              </a:spcBef>
              <a:spcAft>
                <a:spcPts val="0"/>
              </a:spcAft>
              <a:buClr>
                <a:srgbClr val="000000"/>
              </a:buClr>
              <a:buSzPts val="2600"/>
              <a:buFont typeface="Calibri"/>
              <a:buChar char="•"/>
            </a:pPr>
            <a:r>
              <a:rPr lang="en-US" sz="2600" i="0" u="none" strike="noStrike" cap="none">
                <a:solidFill>
                  <a:srgbClr val="000000"/>
                </a:solidFill>
              </a:rPr>
              <a:t>Bird’s-eye-view</a:t>
            </a:r>
            <a:endParaRPr sz="2600" i="0" u="none" strike="noStrike" cap="none">
              <a:solidFill>
                <a:srgbClr val="000000"/>
              </a:solidFill>
            </a:endParaRPr>
          </a:p>
          <a:p>
            <a:pPr marL="342900" marR="0" lvl="0" indent="-361950" algn="l" rtl="0">
              <a:lnSpc>
                <a:spcPct val="100000"/>
              </a:lnSpc>
              <a:spcBef>
                <a:spcPts val="460"/>
              </a:spcBef>
              <a:spcAft>
                <a:spcPts val="0"/>
              </a:spcAft>
              <a:buClr>
                <a:srgbClr val="000000"/>
              </a:buClr>
              <a:buSzPts val="2600"/>
              <a:buFont typeface="Calibri"/>
              <a:buChar char="•"/>
            </a:pPr>
            <a:r>
              <a:rPr lang="en-US" sz="2600" i="0" u="none" strike="noStrike" cap="none">
                <a:solidFill>
                  <a:srgbClr val="000000"/>
                </a:solidFill>
              </a:rPr>
              <a:t>Must include: Oceans, Lakes, Ponds, Rivers</a:t>
            </a:r>
            <a:endParaRPr sz="2600" i="0" u="none" strike="noStrike" cap="none">
              <a:solidFill>
                <a:srgbClr val="000000"/>
              </a:solidFill>
            </a:endParaRPr>
          </a:p>
          <a:p>
            <a:pPr marL="342900" marR="0" lvl="0" indent="-361950" algn="l" rtl="0">
              <a:lnSpc>
                <a:spcPct val="100000"/>
              </a:lnSpc>
              <a:spcBef>
                <a:spcPts val="460"/>
              </a:spcBef>
              <a:spcAft>
                <a:spcPts val="0"/>
              </a:spcAft>
              <a:buClr>
                <a:srgbClr val="000000"/>
              </a:buClr>
              <a:buSzPts val="2600"/>
              <a:buFont typeface="Calibri"/>
              <a:buChar char="•"/>
            </a:pPr>
            <a:r>
              <a:rPr lang="en-US" sz="2600" i="0" u="none" strike="noStrike" cap="none">
                <a:solidFill>
                  <a:srgbClr val="000000"/>
                </a:solidFill>
              </a:rPr>
              <a:t>Can include other bodies of water and landforms</a:t>
            </a:r>
            <a:endParaRPr sz="2600" i="0" u="none" strike="noStrike" cap="none">
              <a:solidFill>
                <a:srgbClr val="000000"/>
              </a:solidFill>
            </a:endParaRPr>
          </a:p>
          <a:p>
            <a:pPr marL="342900" marR="0" lvl="0" indent="-361950" algn="l" rtl="0">
              <a:lnSpc>
                <a:spcPct val="100000"/>
              </a:lnSpc>
              <a:spcBef>
                <a:spcPts val="460"/>
              </a:spcBef>
              <a:spcAft>
                <a:spcPts val="0"/>
              </a:spcAft>
              <a:buClr>
                <a:srgbClr val="000000"/>
              </a:buClr>
              <a:buSzPts val="2600"/>
              <a:buFont typeface="Calibri"/>
              <a:buChar char="•"/>
            </a:pPr>
            <a:r>
              <a:rPr lang="en-US" sz="2600" i="0" u="none" strike="noStrike" cap="none">
                <a:solidFill>
                  <a:srgbClr val="000000"/>
                </a:solidFill>
              </a:rPr>
              <a:t>All bodies of water and landforms must be labeled</a:t>
            </a:r>
            <a:endParaRPr sz="2600" i="0" u="none" strike="noStrike" cap="none">
              <a:solidFill>
                <a:srgbClr val="000000"/>
              </a:solidFill>
            </a:endParaRPr>
          </a:p>
          <a:p>
            <a:pPr marL="342900" marR="0" lvl="0" indent="-361950" algn="l" rtl="0">
              <a:lnSpc>
                <a:spcPct val="100000"/>
              </a:lnSpc>
              <a:spcBef>
                <a:spcPts val="460"/>
              </a:spcBef>
              <a:spcAft>
                <a:spcPts val="0"/>
              </a:spcAft>
              <a:buClr>
                <a:srgbClr val="000000"/>
              </a:buClr>
              <a:buSzPts val="2600"/>
              <a:buFont typeface="Calibri"/>
              <a:buChar char="•"/>
            </a:pPr>
            <a:r>
              <a:rPr lang="en-US" sz="2600" i="0" u="none" strike="noStrike" cap="none">
                <a:solidFill>
                  <a:srgbClr val="000000"/>
                </a:solidFill>
              </a:rPr>
              <a:t>Map must be in true-color</a:t>
            </a:r>
            <a:endParaRPr sz="2600" i="0" u="none" strike="noStrike" cap="none">
              <a:solidFill>
                <a:srgbClr val="000000"/>
              </a:solidFill>
            </a:endParaRPr>
          </a:p>
        </p:txBody>
      </p:sp>
      <p:sp>
        <p:nvSpPr>
          <p:cNvPr id="138" name="Google Shape;138;p2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54061"/>
              </a:buClr>
              <a:buSzPts val="2400"/>
              <a:buFont typeface="Arial"/>
              <a:buNone/>
            </a:pPr>
            <a:r>
              <a:rPr lang="en-US" sz="3300" b="0" i="0" u="none" strike="noStrike" cap="none">
                <a:solidFill>
                  <a:srgbClr val="000000"/>
                </a:solidFill>
              </a:rPr>
              <a:t>Materials: Grid Paper</a:t>
            </a:r>
            <a:endParaRPr sz="3300" b="0" i="0" u="none" strike="noStrike" cap="none">
              <a:solidFill>
                <a:srgbClr val="000000"/>
              </a:solidFill>
            </a:endParaRPr>
          </a:p>
        </p:txBody>
      </p:sp>
      <p:pic>
        <p:nvPicPr>
          <p:cNvPr id="139" name="Google Shape;139;p20" descr="windowpane2in_c1_shop_preview.png"/>
          <p:cNvPicPr preferRelativeResize="0">
            <a:picLocks noGrp="1"/>
          </p:cNvPicPr>
          <p:nvPr>
            <p:ph type="body" idx="4"/>
          </p:nvPr>
        </p:nvPicPr>
        <p:blipFill rotWithShape="1">
          <a:blip r:embed="rId3">
            <a:alphaModFix/>
          </a:blip>
          <a:srcRect l="6146" r="6144"/>
          <a:stretch/>
        </p:blipFill>
        <p:spPr>
          <a:xfrm>
            <a:off x="4645025" y="2174875"/>
            <a:ext cx="4041775" cy="3951288"/>
          </a:xfrm>
          <a:prstGeom prst="rect">
            <a:avLst/>
          </a:prstGeom>
          <a:noFill/>
          <a:ln>
            <a:noFill/>
          </a:ln>
        </p:spPr>
      </p:pic>
      <p:pic>
        <p:nvPicPr>
          <p:cNvPr id="140" name="Google Shape;140;p20"/>
          <p:cNvPicPr preferRelativeResize="0"/>
          <p:nvPr/>
        </p:nvPicPr>
        <p:blipFill>
          <a:blip r:embed="rId4">
            <a:alphaModFix/>
          </a:blip>
          <a:stretch>
            <a:fillRect/>
          </a:stretch>
        </p:blipFill>
        <p:spPr>
          <a:xfrm>
            <a:off x="3174314" y="1009050"/>
            <a:ext cx="1178810" cy="1240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54061"/>
              </a:buClr>
              <a:buSzPts val="3200"/>
              <a:buFont typeface="Cutive"/>
              <a:buNone/>
            </a:pPr>
            <a:r>
              <a:rPr lang="en-US" sz="3200" b="0" i="0" u="none" strike="noStrike" cap="none">
                <a:solidFill>
                  <a:srgbClr val="000000"/>
                </a:solidFill>
                <a:latin typeface="Calibri"/>
                <a:ea typeface="Calibri"/>
                <a:cs typeface="Calibri"/>
                <a:sym typeface="Calibri"/>
              </a:rPr>
              <a:t>Gallery Walk and Final Debriefing</a:t>
            </a:r>
            <a:endParaRPr sz="3200" b="0" i="0" u="none" strike="noStrike" cap="none">
              <a:solidFill>
                <a:srgbClr val="000000"/>
              </a:solidFill>
              <a:latin typeface="Calibri"/>
              <a:ea typeface="Calibri"/>
              <a:cs typeface="Calibri"/>
              <a:sym typeface="Calibri"/>
            </a:endParaRPr>
          </a:p>
        </p:txBody>
      </p:sp>
      <p:sp>
        <p:nvSpPr>
          <p:cNvPr id="147" name="Google Shape;147;p21"/>
          <p:cNvSpPr txBox="1">
            <a:spLocks noGrp="1"/>
          </p:cNvSpPr>
          <p:nvPr>
            <p:ph type="body" idx="1"/>
          </p:nvPr>
        </p:nvSpPr>
        <p:spPr>
          <a:xfrm>
            <a:off x="457200" y="1417638"/>
            <a:ext cx="8229600" cy="47085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000000"/>
              </a:buClr>
              <a:buSzPts val="2220"/>
              <a:buFont typeface="Arial"/>
              <a:buChar char="•"/>
            </a:pPr>
            <a:r>
              <a:rPr lang="en-US" sz="2400" b="0" i="0" u="none" strike="noStrike" cap="none">
                <a:solidFill>
                  <a:srgbClr val="000000"/>
                </a:solidFill>
                <a:latin typeface="Calibri"/>
                <a:ea typeface="Calibri"/>
                <a:cs typeface="Calibri"/>
                <a:sym typeface="Calibri"/>
              </a:rPr>
              <a:t>Walk around the classroom.</a:t>
            </a:r>
            <a:endParaRPr sz="2400" b="0" i="0" u="none" strike="noStrike" cap="none">
              <a:solidFill>
                <a:srgbClr val="000000"/>
              </a:solidFill>
              <a:latin typeface="Calibri"/>
              <a:ea typeface="Calibri"/>
              <a:cs typeface="Calibri"/>
              <a:sym typeface="Calibri"/>
            </a:endParaRPr>
          </a:p>
          <a:p>
            <a:pPr marL="342900" marR="0" lvl="0" indent="-342900" algn="l" rtl="0">
              <a:lnSpc>
                <a:spcPct val="80000"/>
              </a:lnSpc>
              <a:spcBef>
                <a:spcPts val="444"/>
              </a:spcBef>
              <a:spcAft>
                <a:spcPts val="0"/>
              </a:spcAft>
              <a:buClr>
                <a:srgbClr val="000000"/>
              </a:buClr>
              <a:buSzPts val="2220"/>
              <a:buFont typeface="Arial"/>
              <a:buChar char="•"/>
            </a:pPr>
            <a:r>
              <a:rPr lang="en-US" sz="2400" b="0" i="0" u="none" strike="noStrike" cap="none">
                <a:solidFill>
                  <a:srgbClr val="000000"/>
                </a:solidFill>
                <a:latin typeface="Calibri"/>
                <a:ea typeface="Calibri"/>
                <a:cs typeface="Calibri"/>
                <a:sym typeface="Calibri"/>
              </a:rPr>
              <a:t>Give feedback to your peers by writing a comment on a sticky-note. </a:t>
            </a:r>
            <a:endParaRPr sz="2400" b="0" i="0" u="none" strike="noStrike" cap="none">
              <a:solidFill>
                <a:srgbClr val="000000"/>
              </a:solidFill>
              <a:latin typeface="Calibri"/>
              <a:ea typeface="Calibri"/>
              <a:cs typeface="Calibri"/>
              <a:sym typeface="Calibri"/>
            </a:endParaRPr>
          </a:p>
          <a:p>
            <a:pPr marL="0" marR="0" lvl="0" indent="0" algn="l" rtl="0">
              <a:lnSpc>
                <a:spcPct val="80000"/>
              </a:lnSpc>
              <a:spcBef>
                <a:spcPts val="444"/>
              </a:spcBef>
              <a:spcAft>
                <a:spcPts val="0"/>
              </a:spcAft>
              <a:buClr>
                <a:srgbClr val="0F243E"/>
              </a:buClr>
              <a:buSzPts val="2220"/>
              <a:buFont typeface="Arial"/>
              <a:buNone/>
            </a:pPr>
            <a:r>
              <a:rPr lang="en-US" sz="2400" b="0" i="0" u="sng" strike="noStrike" cap="none">
                <a:solidFill>
                  <a:srgbClr val="000000"/>
                </a:solidFill>
                <a:latin typeface="Calibri"/>
                <a:ea typeface="Calibri"/>
                <a:cs typeface="Calibri"/>
                <a:sym typeface="Calibri"/>
              </a:rPr>
              <a:t>Debrief Questions:</a:t>
            </a:r>
            <a:endParaRPr sz="2400" b="0" i="0" u="none" strike="noStrike" cap="none">
              <a:solidFill>
                <a:srgbClr val="000000"/>
              </a:solidFill>
              <a:latin typeface="Calibri"/>
              <a:ea typeface="Calibri"/>
              <a:cs typeface="Calibri"/>
              <a:sym typeface="Calibri"/>
            </a:endParaRPr>
          </a:p>
          <a:p>
            <a:pPr marL="342900" marR="0" lvl="0" indent="-342900" algn="l" rtl="0">
              <a:lnSpc>
                <a:spcPct val="80000"/>
              </a:lnSpc>
              <a:spcBef>
                <a:spcPts val="444"/>
              </a:spcBef>
              <a:spcAft>
                <a:spcPts val="0"/>
              </a:spcAft>
              <a:buClr>
                <a:srgbClr val="000000"/>
              </a:buClr>
              <a:buSzPts val="2220"/>
              <a:buFont typeface="Arial"/>
              <a:buChar char="•"/>
            </a:pPr>
            <a:r>
              <a:rPr lang="en-US" sz="2400" b="0" i="0" u="none" strike="noStrike" cap="none">
                <a:solidFill>
                  <a:srgbClr val="000000"/>
                </a:solidFill>
                <a:latin typeface="Calibri"/>
                <a:ea typeface="Calibri"/>
                <a:cs typeface="Calibri"/>
                <a:sym typeface="Calibri"/>
              </a:rPr>
              <a:t>What patterns/themes do we notice about the maps in our gallery?</a:t>
            </a:r>
            <a:endParaRPr sz="2400" b="0" i="0" u="none" strike="noStrike" cap="none">
              <a:solidFill>
                <a:srgbClr val="000000"/>
              </a:solidFill>
              <a:latin typeface="Calibri"/>
              <a:ea typeface="Calibri"/>
              <a:cs typeface="Calibri"/>
              <a:sym typeface="Calibri"/>
            </a:endParaRPr>
          </a:p>
          <a:p>
            <a:pPr marL="342900" marR="0" lvl="0" indent="-342900" algn="l" rtl="0">
              <a:lnSpc>
                <a:spcPct val="80000"/>
              </a:lnSpc>
              <a:spcBef>
                <a:spcPts val="444"/>
              </a:spcBef>
              <a:spcAft>
                <a:spcPts val="0"/>
              </a:spcAft>
              <a:buClr>
                <a:srgbClr val="000000"/>
              </a:buClr>
              <a:buSzPts val="2220"/>
              <a:buFont typeface="Arial"/>
              <a:buChar char="•"/>
            </a:pPr>
            <a:r>
              <a:rPr lang="en-US" sz="2400" b="0" i="0" u="none" strike="noStrike" cap="none">
                <a:solidFill>
                  <a:srgbClr val="000000"/>
                </a:solidFill>
                <a:latin typeface="Calibri"/>
                <a:ea typeface="Calibri"/>
                <a:cs typeface="Calibri"/>
                <a:sym typeface="Calibri"/>
              </a:rPr>
              <a:t>What bodies of water (besides the main four) did people include in </a:t>
            </a:r>
            <a:r>
              <a:rPr lang="en-US" sz="2400">
                <a:solidFill>
                  <a:srgbClr val="000000"/>
                </a:solidFill>
              </a:rPr>
              <a:t>their</a:t>
            </a:r>
            <a:r>
              <a:rPr lang="en-US" sz="2400" b="0" i="0" u="none" strike="noStrike" cap="none">
                <a:solidFill>
                  <a:srgbClr val="000000"/>
                </a:solidFill>
                <a:latin typeface="Calibri"/>
                <a:ea typeface="Calibri"/>
                <a:cs typeface="Calibri"/>
                <a:sym typeface="Calibri"/>
              </a:rPr>
              <a:t> maps?</a:t>
            </a:r>
            <a:endParaRPr sz="2400" b="0" i="0" u="none" strike="noStrike" cap="none">
              <a:solidFill>
                <a:srgbClr val="000000"/>
              </a:solidFill>
              <a:latin typeface="Calibri"/>
              <a:ea typeface="Calibri"/>
              <a:cs typeface="Calibri"/>
              <a:sym typeface="Calibri"/>
            </a:endParaRPr>
          </a:p>
          <a:p>
            <a:pPr marL="0" marR="0" lvl="0" indent="0" algn="l" rtl="0">
              <a:lnSpc>
                <a:spcPct val="80000"/>
              </a:lnSpc>
              <a:spcBef>
                <a:spcPts val="444"/>
              </a:spcBef>
              <a:spcAft>
                <a:spcPts val="0"/>
              </a:spcAft>
              <a:buClr>
                <a:srgbClr val="0F243E"/>
              </a:buClr>
              <a:buSzPts val="2220"/>
              <a:buFont typeface="Arial"/>
              <a:buNone/>
            </a:pPr>
            <a:r>
              <a:rPr lang="en-US" sz="2400" b="0" i="0" u="sng" strike="noStrike" cap="none">
                <a:solidFill>
                  <a:srgbClr val="000000"/>
                </a:solidFill>
                <a:latin typeface="Calibri"/>
                <a:ea typeface="Calibri"/>
                <a:cs typeface="Calibri"/>
                <a:sym typeface="Calibri"/>
              </a:rPr>
              <a:t>Investigative Phenomenon Questions:</a:t>
            </a:r>
            <a:endParaRPr sz="2400" b="0" i="0" u="sng" strike="noStrike" cap="none">
              <a:solidFill>
                <a:srgbClr val="000000"/>
              </a:solidFill>
              <a:latin typeface="Calibri"/>
              <a:ea typeface="Calibri"/>
              <a:cs typeface="Calibri"/>
              <a:sym typeface="Calibri"/>
            </a:endParaRPr>
          </a:p>
          <a:p>
            <a:pPr marL="342900" marR="0" lvl="0" indent="-342900" algn="l" rtl="0">
              <a:lnSpc>
                <a:spcPct val="80000"/>
              </a:lnSpc>
              <a:spcBef>
                <a:spcPts val="444"/>
              </a:spcBef>
              <a:spcAft>
                <a:spcPts val="0"/>
              </a:spcAft>
              <a:buClr>
                <a:srgbClr val="000000"/>
              </a:buClr>
              <a:buSzPts val="2220"/>
              <a:buFont typeface="Arial"/>
              <a:buChar char="•"/>
            </a:pPr>
            <a:r>
              <a:rPr lang="en-US" sz="2400" b="0" i="0" u="none" strike="noStrike" cap="none">
                <a:solidFill>
                  <a:srgbClr val="000000"/>
                </a:solidFill>
                <a:latin typeface="Calibri"/>
                <a:ea typeface="Calibri"/>
                <a:cs typeface="Calibri"/>
                <a:sym typeface="Calibri"/>
              </a:rPr>
              <a:t>Does the water in each body of water stay in that body of water? (For example, does the water in a river, stay in a river?)</a:t>
            </a:r>
            <a:endParaRPr sz="2400" b="0" i="0" u="none" strike="noStrike" cap="none">
              <a:solidFill>
                <a:srgbClr val="000000"/>
              </a:solidFill>
              <a:latin typeface="Calibri"/>
              <a:ea typeface="Calibri"/>
              <a:cs typeface="Calibri"/>
              <a:sym typeface="Calibri"/>
            </a:endParaRPr>
          </a:p>
          <a:p>
            <a:pPr marL="342900" marR="0" lvl="0" indent="-342900" algn="l" rtl="0">
              <a:lnSpc>
                <a:spcPct val="80000"/>
              </a:lnSpc>
              <a:spcBef>
                <a:spcPts val="444"/>
              </a:spcBef>
              <a:spcAft>
                <a:spcPts val="0"/>
              </a:spcAft>
              <a:buClr>
                <a:srgbClr val="000000"/>
              </a:buClr>
              <a:buSzPts val="2220"/>
              <a:buFont typeface="Arial"/>
              <a:buChar char="•"/>
            </a:pPr>
            <a:r>
              <a:rPr lang="en-US" sz="2400" b="0" i="0" u="none" strike="noStrike" cap="none">
                <a:solidFill>
                  <a:srgbClr val="000000"/>
                </a:solidFill>
                <a:latin typeface="Calibri"/>
                <a:ea typeface="Calibri"/>
                <a:cs typeface="Calibri"/>
                <a:sym typeface="Calibri"/>
              </a:rPr>
              <a:t>If the water does move, then how does it move from one place to another?</a:t>
            </a:r>
            <a:endParaRPr sz="2400" b="0" i="0" u="none" strike="noStrike" cap="none">
              <a:solidFill>
                <a:srgbClr val="000000"/>
              </a:solidFill>
              <a:latin typeface="Calibri"/>
              <a:ea typeface="Calibri"/>
              <a:cs typeface="Calibri"/>
              <a:sym typeface="Calibri"/>
            </a:endParaRPr>
          </a:p>
          <a:p>
            <a:pPr marL="0" marR="0" lvl="0" indent="0" algn="l" rtl="0">
              <a:lnSpc>
                <a:spcPct val="80000"/>
              </a:lnSpc>
              <a:spcBef>
                <a:spcPts val="444"/>
              </a:spcBef>
              <a:spcAft>
                <a:spcPts val="0"/>
              </a:spcAft>
              <a:buClr>
                <a:schemeClr val="dk1"/>
              </a:buClr>
              <a:buSzPts val="222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80000"/>
              </a:lnSpc>
              <a:spcBef>
                <a:spcPts val="444"/>
              </a:spcBef>
              <a:spcAft>
                <a:spcPts val="0"/>
              </a:spcAft>
              <a:buClr>
                <a:schemeClr val="dk1"/>
              </a:buClr>
              <a:buSzPts val="2220"/>
              <a:buFont typeface="Arial"/>
              <a:buNone/>
            </a:pPr>
            <a:endParaRPr sz="2400" b="0" i="0" u="none" strike="noStrike" cap="none">
              <a:solidFill>
                <a:srgbClr val="25406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1113</Words>
  <Application>Microsoft Office PowerPoint</Application>
  <PresentationFormat>On-screen Show (4:3)</PresentationFormat>
  <Paragraphs>62</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Cutive</vt:lpstr>
      <vt:lpstr>Arial</vt:lpstr>
      <vt:lpstr>Calibri</vt:lpstr>
      <vt:lpstr>Office Theme</vt:lpstr>
      <vt:lpstr>Where do we find water on earth?</vt:lpstr>
      <vt:lpstr>Let’s observe the planet Earth. What do you notice? What colors do you see?</vt:lpstr>
      <vt:lpstr>A lake is a larger body of fresh or saltwater surrounded by land. </vt:lpstr>
      <vt:lpstr>A river is a natural stream of water that may flow into a lake or ocean. </vt:lpstr>
      <vt:lpstr>A pond is a body of standing water, either natural or artificial, that is usually smaller than a lake.</vt:lpstr>
      <vt:lpstr>An ocean is a large body of saltwater that surrounds a continent. </vt:lpstr>
      <vt:lpstr>Activity: Create your own Bird’s Eye View Map! What does “bird’s eye” mean?</vt:lpstr>
      <vt:lpstr> Activity: Create your own Bird’s Eye View Map! </vt:lpstr>
      <vt:lpstr>Gallery Walk and Final Debriefing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do we find water on earth?</dc:title>
  <dc:creator>Awadallah Nadya</dc:creator>
  <cp:lastModifiedBy>Awadallah Nadya</cp:lastModifiedBy>
  <cp:revision>1</cp:revision>
  <dcterms:modified xsi:type="dcterms:W3CDTF">2018-09-28T16:22:28Z</dcterms:modified>
</cp:coreProperties>
</file>